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tif"/><Relationship Id="rId6" Type="http://schemas.openxmlformats.org/officeDocument/2006/relationships/image" Target="../media/image2.tif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3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1.tif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hyperlink" Target="http://www.msn.com/news" TargetMode="External"/><Relationship Id="rId8" Type="http://schemas.openxmlformats.org/officeDocument/2006/relationships/image" Target="../media/image11.png"/><Relationship Id="rId9" Type="http://schemas.openxmlformats.org/officeDocument/2006/relationships/image" Target="../media/image1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Visualizing Collections of Internet Archives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280415">
              <a:defRPr sz="3839"/>
            </a:lvl1pPr>
          </a:lstStyle>
          <a:p>
            <a:pPr/>
            <a:r>
              <a:t>John Berlin, Joel Rodriguez, Slobodan Milanko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Estimation</a:t>
            </a:r>
          </a:p>
        </p:txBody>
      </p:sp>
      <p:sp>
        <p:nvSpPr>
          <p:cNvPr id="224" name="Shape 224"/>
          <p:cNvSpPr/>
          <p:nvPr/>
        </p:nvSpPr>
        <p:spPr>
          <a:xfrm>
            <a:off x="2260650" y="3460749"/>
            <a:ext cx="8102500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4-6 weeks to develop</a:t>
            </a:r>
          </a:p>
          <a:p>
            <a:pPr algn="l"/>
          </a:p>
          <a:p>
            <a:pPr algn="l"/>
            <a:r>
              <a:t>1 week to demo and test</a:t>
            </a:r>
          </a:p>
          <a:p>
            <a:pPr algn="l"/>
          </a:p>
          <a:p>
            <a:pPr algn="l"/>
            <a:r>
              <a:t>Weekly feedback to ensure satisfaction</a:t>
            </a:r>
          </a:p>
        </p:txBody>
      </p:sp>
      <p:sp>
        <p:nvSpPr>
          <p:cNvPr id="225" name="Shape 225"/>
          <p:cNvSpPr/>
          <p:nvPr/>
        </p:nvSpPr>
        <p:spPr>
          <a:xfrm>
            <a:off x="1729482" y="36868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6" name="Shape 226"/>
          <p:cNvSpPr/>
          <p:nvPr/>
        </p:nvSpPr>
        <p:spPr>
          <a:xfrm>
            <a:off x="1729482" y="4743797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7" name="Shape 227"/>
          <p:cNvSpPr/>
          <p:nvPr/>
        </p:nvSpPr>
        <p:spPr>
          <a:xfrm>
            <a:off x="1729482" y="5800725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Motivation</a:t>
            </a:r>
          </a:p>
        </p:txBody>
      </p:sp>
      <p:sp>
        <p:nvSpPr>
          <p:cNvPr id="123" name="Shape 123"/>
          <p:cNvSpPr/>
          <p:nvPr/>
        </p:nvSpPr>
        <p:spPr>
          <a:xfrm>
            <a:off x="418642" y="2867372"/>
            <a:ext cx="823803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 algn="l">
              <a:defRPr sz="3200"/>
            </a:pPr>
            <a:r>
              <a:t>Current solutions are limiting; small focus</a:t>
            </a:r>
          </a:p>
        </p:txBody>
      </p:sp>
      <p:sp>
        <p:nvSpPr>
          <p:cNvPr id="124" name="Shape 124"/>
          <p:cNvSpPr/>
          <p:nvPr/>
        </p:nvSpPr>
        <p:spPr>
          <a:xfrm>
            <a:off x="688082" y="30264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5" name="Shape 125"/>
          <p:cNvSpPr/>
          <p:nvPr/>
        </p:nvSpPr>
        <p:spPr>
          <a:xfrm>
            <a:off x="1104900" y="3568700"/>
            <a:ext cx="8391106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300"/>
            </a:pPr>
            <a:r>
              <a:t>Archivers are unable to visually experience </a:t>
            </a:r>
          </a:p>
          <a:p>
            <a:pPr lvl="1" algn="l">
              <a:defRPr sz="3300"/>
            </a:pPr>
            <a:r>
              <a:t>their collections</a:t>
            </a:r>
          </a:p>
          <a:p>
            <a:pPr lvl="2" algn="l">
              <a:defRPr sz="3300"/>
            </a:pPr>
            <a:r>
              <a:t>Lack of URI evolution</a:t>
            </a:r>
          </a:p>
          <a:p>
            <a:pPr lvl="2" algn="l">
              <a:defRPr sz="3300"/>
            </a:pPr>
            <a:r>
              <a:t>Lack of comparison</a:t>
            </a:r>
          </a:p>
        </p:txBody>
      </p:sp>
      <p:sp>
        <p:nvSpPr>
          <p:cNvPr id="126" name="Shape 126"/>
          <p:cNvSpPr/>
          <p:nvPr/>
        </p:nvSpPr>
        <p:spPr>
          <a:xfrm>
            <a:off x="688082" y="3689697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7" name="Shape 127"/>
          <p:cNvSpPr/>
          <p:nvPr/>
        </p:nvSpPr>
        <p:spPr>
          <a:xfrm>
            <a:off x="1132582" y="4800600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8" name="Shape 128"/>
          <p:cNvSpPr/>
          <p:nvPr/>
        </p:nvSpPr>
        <p:spPr>
          <a:xfrm>
            <a:off x="1132582" y="53406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29" name="Shape 129"/>
          <p:cNvSpPr/>
          <p:nvPr/>
        </p:nvSpPr>
        <p:spPr>
          <a:xfrm>
            <a:off x="1124197" y="6815777"/>
            <a:ext cx="1034224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>
                <a:solidFill>
                  <a:srgbClr val="323333"/>
                </a:solidFill>
              </a:defRPr>
            </a:lvl1pPr>
          </a:lstStyle>
          <a:p>
            <a:pPr/>
            <a:r>
              <a:t>Archivers desire to visually share collections with each other</a:t>
            </a:r>
          </a:p>
        </p:txBody>
      </p:sp>
      <p:sp>
        <p:nvSpPr>
          <p:cNvPr id="130" name="Shape 130"/>
          <p:cNvSpPr/>
          <p:nvPr/>
        </p:nvSpPr>
        <p:spPr>
          <a:xfrm>
            <a:off x="-31750" y="6026150"/>
            <a:ext cx="11161611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5" algn="l">
              <a:defRPr sz="3100"/>
            </a:pPr>
            <a:r>
              <a:t>User driven, clutter free, design for moderate collections</a:t>
            </a:r>
          </a:p>
        </p:txBody>
      </p:sp>
      <p:sp>
        <p:nvSpPr>
          <p:cNvPr id="131" name="Shape 131"/>
          <p:cNvSpPr/>
          <p:nvPr/>
        </p:nvSpPr>
        <p:spPr>
          <a:xfrm>
            <a:off x="751582" y="6962174"/>
            <a:ext cx="251718" cy="266007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2" name="Shape 132"/>
          <p:cNvSpPr/>
          <p:nvPr/>
        </p:nvSpPr>
        <p:spPr>
          <a:xfrm>
            <a:off x="751582" y="6178897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 Description</a:t>
            </a:r>
          </a:p>
        </p:txBody>
      </p:sp>
      <p:sp>
        <p:nvSpPr>
          <p:cNvPr id="135" name="Shape 135"/>
          <p:cNvSpPr/>
          <p:nvPr/>
        </p:nvSpPr>
        <p:spPr>
          <a:xfrm>
            <a:off x="1047750" y="2806700"/>
            <a:ext cx="10048926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100"/>
            </a:lvl1pPr>
          </a:lstStyle>
          <a:p>
            <a:pPr/>
            <a:r>
              <a:t>We're abstracting the user's archive collection as a table</a:t>
            </a:r>
          </a:p>
        </p:txBody>
      </p:sp>
      <p:sp>
        <p:nvSpPr>
          <p:cNvPr id="136" name="Shape 136"/>
          <p:cNvSpPr/>
          <p:nvPr/>
        </p:nvSpPr>
        <p:spPr>
          <a:xfrm>
            <a:off x="688082" y="29629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7" name="Shape 137"/>
          <p:cNvSpPr/>
          <p:nvPr/>
        </p:nvSpPr>
        <p:spPr>
          <a:xfrm>
            <a:off x="1035050" y="3556000"/>
            <a:ext cx="9850350" cy="292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100"/>
            </a:pPr>
            <a:r>
              <a:t>Key attribute (URI) that map to categorical or</a:t>
            </a:r>
          </a:p>
          <a:p>
            <a:pPr lvl="1" algn="l">
              <a:defRPr sz="3100"/>
            </a:pPr>
            <a:r>
              <a:t>quantitative values </a:t>
            </a:r>
          </a:p>
          <a:p>
            <a:pPr lvl="2" algn="l">
              <a:defRPr sz="3100"/>
            </a:pPr>
            <a:r>
              <a:t>Archiver - Categorical</a:t>
            </a:r>
          </a:p>
          <a:p>
            <a:pPr lvl="2" algn="l">
              <a:defRPr sz="3100"/>
            </a:pPr>
            <a:r>
              <a:t>Tags - Categorical</a:t>
            </a:r>
          </a:p>
          <a:p>
            <a:pPr lvl="2" algn="l">
              <a:defRPr sz="3100"/>
            </a:pPr>
            <a:r>
              <a:t>Number of archives - Quantitative</a:t>
            </a:r>
          </a:p>
          <a:p>
            <a:pPr lvl="2" algn="l">
              <a:defRPr sz="3100"/>
            </a:pPr>
            <a:r>
              <a:t>URI-M - Categorical</a:t>
            </a:r>
          </a:p>
        </p:txBody>
      </p:sp>
      <p:sp>
        <p:nvSpPr>
          <p:cNvPr id="138" name="Shape 138"/>
          <p:cNvSpPr/>
          <p:nvPr/>
        </p:nvSpPr>
        <p:spPr>
          <a:xfrm>
            <a:off x="662682" y="3697982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1147076" y="6654800"/>
            <a:ext cx="4043148" cy="1511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100"/>
            </a:pPr>
            <a:r>
              <a:t>The table approach </a:t>
            </a:r>
          </a:p>
          <a:p>
            <a:pPr lvl="2" algn="l">
              <a:defRPr sz="3100"/>
            </a:pPr>
            <a:r>
              <a:t>Facilitates ordering</a:t>
            </a:r>
          </a:p>
          <a:p>
            <a:pPr lvl="2" algn="l">
              <a:defRPr sz="3100"/>
            </a:pPr>
            <a:r>
              <a:t>Filtering of data </a:t>
            </a:r>
          </a:p>
        </p:txBody>
      </p:sp>
      <p:sp>
        <p:nvSpPr>
          <p:cNvPr id="140" name="Shape 140"/>
          <p:cNvSpPr/>
          <p:nvPr/>
        </p:nvSpPr>
        <p:spPr>
          <a:xfrm>
            <a:off x="662682" y="6839297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1" name="Shape 141"/>
          <p:cNvSpPr/>
          <p:nvPr/>
        </p:nvSpPr>
        <p:spPr>
          <a:xfrm>
            <a:off x="1005582" y="46421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2" name="Shape 142"/>
          <p:cNvSpPr/>
          <p:nvPr/>
        </p:nvSpPr>
        <p:spPr>
          <a:xfrm>
            <a:off x="1005582" y="5093394"/>
            <a:ext cx="251718" cy="266007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3" name="Shape 143"/>
          <p:cNvSpPr/>
          <p:nvPr/>
        </p:nvSpPr>
        <p:spPr>
          <a:xfrm>
            <a:off x="1005582" y="5544591"/>
            <a:ext cx="251718" cy="266007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4" name="Shape 144"/>
          <p:cNvSpPr/>
          <p:nvPr/>
        </p:nvSpPr>
        <p:spPr>
          <a:xfrm>
            <a:off x="1005582" y="727744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5" name="Shape 145"/>
          <p:cNvSpPr/>
          <p:nvPr/>
        </p:nvSpPr>
        <p:spPr>
          <a:xfrm>
            <a:off x="1005582" y="776004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46" name="Shape 146"/>
          <p:cNvSpPr/>
          <p:nvPr/>
        </p:nvSpPr>
        <p:spPr>
          <a:xfrm>
            <a:off x="1005582" y="5995789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Abstract Tasks</a:t>
            </a:r>
          </a:p>
        </p:txBody>
      </p:sp>
      <p:sp>
        <p:nvSpPr>
          <p:cNvPr id="149" name="Shape 149"/>
          <p:cNvSpPr/>
          <p:nvPr/>
        </p:nvSpPr>
        <p:spPr>
          <a:xfrm>
            <a:off x="1428267" y="2660649"/>
            <a:ext cx="10822153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100"/>
            </a:pPr>
            <a:r>
              <a:t>Lookup, browse, explore and locate can be achieved easily </a:t>
            </a:r>
          </a:p>
          <a:p>
            <a:pPr lvl="2" algn="l">
              <a:defRPr sz="3100"/>
            </a:pPr>
            <a:r>
              <a:t>with the table abstraction, and give meaning to the story</a:t>
            </a:r>
          </a:p>
        </p:txBody>
      </p:sp>
      <p:sp>
        <p:nvSpPr>
          <p:cNvPr id="150" name="Shape 150"/>
          <p:cNvSpPr/>
          <p:nvPr/>
        </p:nvSpPr>
        <p:spPr>
          <a:xfrm>
            <a:off x="929382" y="28232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1" name="Shape 151"/>
          <p:cNvSpPr/>
          <p:nvPr/>
        </p:nvSpPr>
        <p:spPr>
          <a:xfrm>
            <a:off x="1215034" y="4191000"/>
            <a:ext cx="9969260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l">
              <a:defRPr sz="3100"/>
            </a:pPr>
            <a:r>
              <a:t>Users will be able to identify, compare and summarize</a:t>
            </a:r>
          </a:p>
          <a:p>
            <a:pPr lvl="3" algn="l">
              <a:defRPr sz="3100"/>
            </a:pPr>
            <a:r>
              <a:t>different archive records, and their stories</a:t>
            </a:r>
          </a:p>
        </p:txBody>
      </p:sp>
      <p:sp>
        <p:nvSpPr>
          <p:cNvPr id="152" name="Shape 152"/>
          <p:cNvSpPr/>
          <p:nvPr/>
        </p:nvSpPr>
        <p:spPr>
          <a:xfrm>
            <a:off x="929382" y="43345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53" name="Shape 153"/>
          <p:cNvSpPr/>
          <p:nvPr/>
        </p:nvSpPr>
        <p:spPr>
          <a:xfrm>
            <a:off x="1416113" y="5721350"/>
            <a:ext cx="9728074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Analysis through discovery, presentation, and enjoyment</a:t>
            </a:r>
          </a:p>
        </p:txBody>
      </p:sp>
      <p:sp>
        <p:nvSpPr>
          <p:cNvPr id="154" name="Shape 154"/>
          <p:cNvSpPr/>
          <p:nvPr/>
        </p:nvSpPr>
        <p:spPr>
          <a:xfrm>
            <a:off x="929382" y="58458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Potential Design</a:t>
            </a:r>
          </a:p>
        </p:txBody>
      </p:sp>
      <p:pic>
        <p:nvPicPr>
          <p:cNvPr id="157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8839" y="2660650"/>
            <a:ext cx="10292655" cy="5245249"/>
          </a:xfrm>
          <a:prstGeom prst="rect">
            <a:avLst/>
          </a:prstGeom>
        </p:spPr>
      </p:pic>
      <p:pic>
        <p:nvPicPr>
          <p:cNvPr id="159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65635" y="3295650"/>
            <a:ext cx="1293498" cy="3975249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pic>
        <p:nvPicPr>
          <p:cNvPr id="160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32650" y="3142846"/>
            <a:ext cx="2332537" cy="176324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1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63634" y="3169352"/>
            <a:ext cx="2332027" cy="176324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2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998139" y="3169352"/>
            <a:ext cx="2466069" cy="176324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3" name="pasted-imag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064905" y="5691403"/>
            <a:ext cx="2332537" cy="174940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4" name="pasted-image.png"/>
          <p:cNvPicPr>
            <a:picLocks noChangeAspect="1"/>
          </p:cNvPicPr>
          <p:nvPr/>
        </p:nvPicPr>
        <p:blipFill>
          <a:blip r:embed="rId8">
            <a:extLst/>
          </a:blip>
          <a:srcRect l="1444" t="0" r="14910" b="0"/>
          <a:stretch>
            <a:fillRect/>
          </a:stretch>
        </p:blipFill>
        <p:spPr>
          <a:xfrm>
            <a:off x="4153892" y="5703298"/>
            <a:ext cx="2551665" cy="172558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5" name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590746" y="5661727"/>
            <a:ext cx="2216345" cy="175091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 Driven Control</a:t>
            </a:r>
          </a:p>
        </p:txBody>
      </p:sp>
      <p:pic>
        <p:nvPicPr>
          <p:cNvPr id="168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8839" y="2660650"/>
            <a:ext cx="10292655" cy="5245249"/>
          </a:xfrm>
          <a:prstGeom prst="rect">
            <a:avLst/>
          </a:prstGeom>
        </p:spPr>
      </p:pic>
      <p:pic>
        <p:nvPicPr>
          <p:cNvPr id="170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65635" y="3295650"/>
            <a:ext cx="1293498" cy="3975249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sp>
        <p:nvSpPr>
          <p:cNvPr id="171" name="Shape 171"/>
          <p:cNvSpPr/>
          <p:nvPr/>
        </p:nvSpPr>
        <p:spPr>
          <a:xfrm flipH="1">
            <a:off x="6657902" y="3826470"/>
            <a:ext cx="276998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72" name="Shape 172"/>
          <p:cNvSpPr/>
          <p:nvPr/>
        </p:nvSpPr>
        <p:spPr>
          <a:xfrm flipH="1" flipV="1">
            <a:off x="6533314" y="6392763"/>
            <a:ext cx="301915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73" name="Shape 173"/>
          <p:cNvSpPr/>
          <p:nvPr/>
        </p:nvSpPr>
        <p:spPr>
          <a:xfrm>
            <a:off x="2501900" y="3327400"/>
            <a:ext cx="3419426" cy="771327"/>
          </a:xfrm>
          <a:prstGeom prst="rect">
            <a:avLst/>
          </a:prstGeom>
          <a:blipFill>
            <a:blip r:embed="rId4"/>
          </a:blipFill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FILTER</a:t>
            </a:r>
          </a:p>
        </p:txBody>
      </p:sp>
      <p:sp>
        <p:nvSpPr>
          <p:cNvPr id="174" name="Shape 174"/>
          <p:cNvSpPr/>
          <p:nvPr/>
        </p:nvSpPr>
        <p:spPr>
          <a:xfrm>
            <a:off x="2501900" y="5562600"/>
            <a:ext cx="3419426" cy="771327"/>
          </a:xfrm>
          <a:prstGeom prst="rect">
            <a:avLst/>
          </a:prstGeom>
          <a:blipFill>
            <a:blip r:embed="rId4"/>
          </a:blipFill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CATEGORY</a:t>
            </a:r>
          </a:p>
        </p:txBody>
      </p:sp>
      <p:sp>
        <p:nvSpPr>
          <p:cNvPr id="175" name="Shape 175"/>
          <p:cNvSpPr/>
          <p:nvPr/>
        </p:nvSpPr>
        <p:spPr>
          <a:xfrm>
            <a:off x="3626147" y="4102100"/>
            <a:ext cx="2306135" cy="951012"/>
          </a:xfrm>
          <a:prstGeom prst="rect">
            <a:avLst/>
          </a:prstGeom>
          <a:blipFill>
            <a:blip r:embed="rId4"/>
          </a:blipFill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1700">
                <a:solidFill>
                  <a:srgbClr val="FFFFFF"/>
                </a:solidFill>
              </a:defRPr>
            </a:pPr>
            <a:r>
              <a:t>Selection</a:t>
            </a:r>
          </a:p>
          <a:p>
            <a:pPr algn="l">
              <a:defRPr sz="1700">
                <a:solidFill>
                  <a:srgbClr val="FFFFFF"/>
                </a:solidFill>
              </a:defRPr>
            </a:pPr>
            <a:r>
              <a:t>Group</a:t>
            </a:r>
          </a:p>
          <a:p>
            <a:pPr algn="l">
              <a:defRPr sz="1700">
                <a:solidFill>
                  <a:srgbClr val="FFFFFF"/>
                </a:solidFill>
              </a:defRPr>
            </a:pPr>
            <a:r>
              <a:t>Criteria</a:t>
            </a:r>
          </a:p>
        </p:txBody>
      </p:sp>
      <p:sp>
        <p:nvSpPr>
          <p:cNvPr id="176" name="Shape 176"/>
          <p:cNvSpPr/>
          <p:nvPr/>
        </p:nvSpPr>
        <p:spPr>
          <a:xfrm>
            <a:off x="3613447" y="6350000"/>
            <a:ext cx="2306135" cy="951012"/>
          </a:xfrm>
          <a:prstGeom prst="rect">
            <a:avLst/>
          </a:prstGeom>
          <a:blipFill>
            <a:blip r:embed="rId4"/>
          </a:blipFill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1700">
                <a:solidFill>
                  <a:srgbClr val="FFFFFF"/>
                </a:solidFill>
              </a:defRPr>
            </a:pPr>
            <a:r>
              <a:t>Date</a:t>
            </a:r>
          </a:p>
          <a:p>
            <a:pPr algn="l">
              <a:defRPr sz="1700">
                <a:solidFill>
                  <a:srgbClr val="FFFFFF"/>
                </a:solidFill>
              </a:defRPr>
            </a:pPr>
            <a:r>
              <a:t>Tags</a:t>
            </a:r>
          </a:p>
          <a:p>
            <a:pPr algn="l">
              <a:defRPr sz="1700">
                <a:solidFill>
                  <a:srgbClr val="FFFFFF"/>
                </a:solidFill>
              </a:defRPr>
            </a:pPr>
            <a:r>
              <a:t>URI-M</a:t>
            </a:r>
          </a:p>
        </p:txBody>
      </p:sp>
      <p:sp>
        <p:nvSpPr>
          <p:cNvPr id="177" name="Shape 177"/>
          <p:cNvSpPr/>
          <p:nvPr/>
        </p:nvSpPr>
        <p:spPr>
          <a:xfrm>
            <a:off x="6211578" y="4239666"/>
            <a:ext cx="3662630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Filter and drill</a:t>
            </a:r>
          </a:p>
          <a:p>
            <a:pPr/>
            <a:r>
              <a:t>down by desired</a:t>
            </a:r>
          </a:p>
          <a:p>
            <a:pPr/>
            <a:r>
              <a:t>precision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</a:t>
            </a:r>
          </a:p>
        </p:txBody>
      </p:sp>
      <p:pic>
        <p:nvPicPr>
          <p:cNvPr id="180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8839" y="2660650"/>
            <a:ext cx="10292655" cy="5245249"/>
          </a:xfrm>
          <a:prstGeom prst="rect">
            <a:avLst/>
          </a:prstGeom>
        </p:spPr>
      </p:pic>
      <p:pic>
        <p:nvPicPr>
          <p:cNvPr id="182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65635" y="3295650"/>
            <a:ext cx="1293498" cy="3975249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pic>
        <p:nvPicPr>
          <p:cNvPr id="183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31534" y="4756405"/>
            <a:ext cx="1268098" cy="95880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10044617" y="3529905"/>
            <a:ext cx="935534" cy="418456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BACK</a:t>
            </a:r>
          </a:p>
        </p:txBody>
      </p:sp>
      <p:pic>
        <p:nvPicPr>
          <p:cNvPr id="185" name="Snip20160228_1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515592" y="2942803"/>
            <a:ext cx="1809934" cy="126548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6" name="Shape 186"/>
          <p:cNvSpPr/>
          <p:nvPr/>
        </p:nvSpPr>
        <p:spPr>
          <a:xfrm>
            <a:off x="5444309" y="3652714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/>
            </a:lvl1pPr>
          </a:lstStyle>
          <a:p>
            <a:pPr/>
            <a:r>
              <a:t>June 22, 2001</a:t>
            </a:r>
          </a:p>
        </p:txBody>
      </p:sp>
      <p:sp>
        <p:nvSpPr>
          <p:cNvPr id="187" name="Shape 187"/>
          <p:cNvSpPr/>
          <p:nvPr/>
        </p:nvSpPr>
        <p:spPr>
          <a:xfrm>
            <a:off x="5444309" y="2941514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100"/>
            </a:pPr>
            <a:r>
              <a:rPr u="sng">
                <a:hlinkClick r:id="rId7" invalidUrl="" action="" tgtFrame="" tooltip="" history="1" highlightClick="0" endSnd="0"/>
              </a:rPr>
              <a:t>www.msn.com/news</a:t>
            </a:r>
            <a:r>
              <a:t>/june</a:t>
            </a:r>
          </a:p>
        </p:txBody>
      </p:sp>
      <p:sp>
        <p:nvSpPr>
          <p:cNvPr id="188" name="Shape 188"/>
          <p:cNvSpPr/>
          <p:nvPr/>
        </p:nvSpPr>
        <p:spPr>
          <a:xfrm flipV="1">
            <a:off x="2870200" y="4186435"/>
            <a:ext cx="330349" cy="33035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pic>
        <p:nvPicPr>
          <p:cNvPr id="189" name="Snip20160228_2.png"/>
          <p:cNvPicPr>
            <a:picLocks noChangeAspect="1"/>
          </p:cNvPicPr>
          <p:nvPr/>
        </p:nvPicPr>
        <p:blipFill>
          <a:blip r:embed="rId8">
            <a:extLst/>
          </a:blip>
          <a:srcRect l="0" t="0" r="0" b="6996"/>
          <a:stretch>
            <a:fillRect/>
          </a:stretch>
        </p:blipFill>
        <p:spPr>
          <a:xfrm>
            <a:off x="3515592" y="4603982"/>
            <a:ext cx="1809934" cy="126353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90" name="Shape 190"/>
          <p:cNvSpPr/>
          <p:nvPr/>
        </p:nvSpPr>
        <p:spPr>
          <a:xfrm>
            <a:off x="5444309" y="5316106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/>
            </a:lvl1pPr>
          </a:lstStyle>
          <a:p>
            <a:pPr/>
            <a:r>
              <a:t>June 22, 2005</a:t>
            </a:r>
          </a:p>
        </p:txBody>
      </p:sp>
      <p:sp>
        <p:nvSpPr>
          <p:cNvPr id="191" name="Shape 191"/>
          <p:cNvSpPr/>
          <p:nvPr/>
        </p:nvSpPr>
        <p:spPr>
          <a:xfrm>
            <a:off x="5444309" y="4604906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100"/>
            </a:pPr>
            <a:r>
              <a:rPr u="sng">
                <a:hlinkClick r:id="rId7" invalidUrl="" action="" tgtFrame="" tooltip="" history="1" highlightClick="0" endSnd="0"/>
              </a:rPr>
              <a:t>www.msn.com/news</a:t>
            </a:r>
            <a:r>
              <a:t>/june</a:t>
            </a:r>
          </a:p>
        </p:txBody>
      </p:sp>
      <p:sp>
        <p:nvSpPr>
          <p:cNvPr id="192" name="Shape 192"/>
          <p:cNvSpPr/>
          <p:nvPr/>
        </p:nvSpPr>
        <p:spPr>
          <a:xfrm>
            <a:off x="2870200" y="5235807"/>
            <a:ext cx="32136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pic>
        <p:nvPicPr>
          <p:cNvPr id="193" name="Snip20160228_3.png"/>
          <p:cNvPicPr>
            <a:picLocks noChangeAspect="1"/>
          </p:cNvPicPr>
          <p:nvPr/>
        </p:nvPicPr>
        <p:blipFill>
          <a:blip r:embed="rId9">
            <a:extLst/>
          </a:blip>
          <a:srcRect l="0" t="0" r="0" b="21506"/>
          <a:stretch>
            <a:fillRect/>
          </a:stretch>
        </p:blipFill>
        <p:spPr>
          <a:xfrm>
            <a:off x="3502983" y="6267374"/>
            <a:ext cx="1835334" cy="128244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5444309" y="6979498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/>
            </a:lvl1pPr>
          </a:lstStyle>
          <a:p>
            <a:pPr/>
            <a:r>
              <a:t>May 22, 2005</a:t>
            </a:r>
          </a:p>
        </p:txBody>
      </p:sp>
      <p:sp>
        <p:nvSpPr>
          <p:cNvPr id="195" name="Shape 195"/>
          <p:cNvSpPr/>
          <p:nvPr/>
        </p:nvSpPr>
        <p:spPr>
          <a:xfrm>
            <a:off x="5444309" y="6268298"/>
            <a:ext cx="4044899" cy="555572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100"/>
            </a:pPr>
            <a:r>
              <a:rPr u="sng">
                <a:hlinkClick r:id="rId7" invalidUrl="" action="" tgtFrame="" tooltip="" history="1" highlightClick="0" endSnd="0"/>
              </a:rPr>
              <a:t>www.msn.com/news</a:t>
            </a:r>
            <a:r>
              <a:t>/may</a:t>
            </a:r>
          </a:p>
        </p:txBody>
      </p:sp>
      <p:sp>
        <p:nvSpPr>
          <p:cNvPr id="196" name="Shape 196"/>
          <p:cNvSpPr/>
          <p:nvPr/>
        </p:nvSpPr>
        <p:spPr>
          <a:xfrm>
            <a:off x="2879180" y="6007673"/>
            <a:ext cx="312389" cy="31238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Needed Tools</a:t>
            </a:r>
          </a:p>
        </p:txBody>
      </p:sp>
      <p:sp>
        <p:nvSpPr>
          <p:cNvPr id="199" name="Shape 199"/>
          <p:cNvSpPr/>
          <p:nvPr/>
        </p:nvSpPr>
        <p:spPr>
          <a:xfrm>
            <a:off x="1518488" y="2851150"/>
            <a:ext cx="843950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400"/>
            </a:pPr>
            <a:r>
              <a:t>Mink, WARCreate</a:t>
            </a:r>
          </a:p>
          <a:p>
            <a:pPr lvl="3" algn="l">
              <a:defRPr sz="3400"/>
            </a:pPr>
            <a:r>
              <a:t>Create sample archives for local testing</a:t>
            </a:r>
          </a:p>
        </p:txBody>
      </p:sp>
      <p:sp>
        <p:nvSpPr>
          <p:cNvPr id="200" name="Shape 200"/>
          <p:cNvSpPr/>
          <p:nvPr/>
        </p:nvSpPr>
        <p:spPr>
          <a:xfrm>
            <a:off x="1456385" y="4305300"/>
            <a:ext cx="878408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400"/>
            </a:pPr>
            <a:r>
              <a:t>Wayback Machine (Local/Remote)</a:t>
            </a:r>
          </a:p>
          <a:p>
            <a:pPr lvl="3" algn="l">
              <a:defRPr sz="3400"/>
            </a:pPr>
            <a:r>
              <a:t>Get an understanding for look of archives</a:t>
            </a:r>
          </a:p>
        </p:txBody>
      </p:sp>
      <p:sp>
        <p:nvSpPr>
          <p:cNvPr id="201" name="Shape 201"/>
          <p:cNvSpPr/>
          <p:nvPr/>
        </p:nvSpPr>
        <p:spPr>
          <a:xfrm>
            <a:off x="954782" y="30391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2" name="Shape 202"/>
          <p:cNvSpPr/>
          <p:nvPr/>
        </p:nvSpPr>
        <p:spPr>
          <a:xfrm>
            <a:off x="954782" y="4470747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1438046" y="5784850"/>
            <a:ext cx="6144058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400"/>
            </a:pPr>
            <a:r>
              <a:t>WAIL </a:t>
            </a:r>
          </a:p>
          <a:p>
            <a:pPr lvl="3" algn="l">
              <a:defRPr sz="3400"/>
            </a:pPr>
            <a:r>
              <a:t>Local archiving and hosting</a:t>
            </a:r>
          </a:p>
        </p:txBody>
      </p:sp>
      <p:sp>
        <p:nvSpPr>
          <p:cNvPr id="204" name="Shape 204"/>
          <p:cNvSpPr/>
          <p:nvPr/>
        </p:nvSpPr>
        <p:spPr>
          <a:xfrm>
            <a:off x="954782" y="5927725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1503959" y="7264400"/>
            <a:ext cx="65932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PhantomJS (snapshots) and D3</a:t>
            </a:r>
          </a:p>
        </p:txBody>
      </p:sp>
      <p:sp>
        <p:nvSpPr>
          <p:cNvPr id="206" name="Shape 206"/>
          <p:cNvSpPr/>
          <p:nvPr/>
        </p:nvSpPr>
        <p:spPr>
          <a:xfrm>
            <a:off x="954782" y="7384702"/>
            <a:ext cx="251718" cy="266007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1742182" y="35372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8" name="Shape 208"/>
          <p:cNvSpPr/>
          <p:nvPr/>
        </p:nvSpPr>
        <p:spPr>
          <a:xfrm>
            <a:off x="1742182" y="50231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09" name="Shape 209"/>
          <p:cNvSpPr/>
          <p:nvPr/>
        </p:nvSpPr>
        <p:spPr>
          <a:xfrm>
            <a:off x="1742182" y="65090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Roles</a:t>
            </a:r>
          </a:p>
        </p:txBody>
      </p:sp>
      <p:sp>
        <p:nvSpPr>
          <p:cNvPr id="212" name="Shape 212"/>
          <p:cNvSpPr/>
          <p:nvPr/>
        </p:nvSpPr>
        <p:spPr>
          <a:xfrm>
            <a:off x="1176934" y="2406650"/>
            <a:ext cx="10650932" cy="610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Entire Group </a:t>
            </a:r>
          </a:p>
          <a:p>
            <a:pPr lvl="2" algn="l"/>
            <a:r>
              <a:t>Code - Develop a working product</a:t>
            </a:r>
          </a:p>
          <a:p>
            <a:pPr lvl="2" algn="l"/>
            <a:r>
              <a:t>Test - Ensure visualization accepts dynamic data</a:t>
            </a:r>
          </a:p>
          <a:p>
            <a:pPr lvl="2" algn="l"/>
            <a:r>
              <a:t>Survey for feedback</a:t>
            </a:r>
          </a:p>
          <a:p>
            <a:pPr lvl="2" algn="l"/>
            <a:r>
              <a:t>Create demo</a:t>
            </a:r>
          </a:p>
          <a:p>
            <a:pPr algn="l"/>
          </a:p>
          <a:p>
            <a:pPr algn="l"/>
            <a:r>
              <a:t>Dan &amp; Joel</a:t>
            </a:r>
          </a:p>
          <a:p>
            <a:pPr lvl="2" algn="l"/>
            <a:r>
              <a:t>Create final presentation</a:t>
            </a:r>
          </a:p>
          <a:p>
            <a:pPr lvl="2" algn="l"/>
          </a:p>
          <a:p>
            <a:pPr algn="l"/>
            <a:r>
              <a:t>John </a:t>
            </a:r>
          </a:p>
          <a:p>
            <a:pPr lvl="2" algn="l"/>
            <a:r>
              <a:t>Final presenter of solution</a:t>
            </a:r>
          </a:p>
        </p:txBody>
      </p:sp>
      <p:sp>
        <p:nvSpPr>
          <p:cNvPr id="213" name="Shape 213"/>
          <p:cNvSpPr/>
          <p:nvPr/>
        </p:nvSpPr>
        <p:spPr>
          <a:xfrm>
            <a:off x="776982" y="26073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4" name="Shape 214"/>
          <p:cNvSpPr/>
          <p:nvPr/>
        </p:nvSpPr>
        <p:spPr>
          <a:xfrm>
            <a:off x="776982" y="59093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776982" y="7496869"/>
            <a:ext cx="251718" cy="26600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6" name="Shape 216"/>
          <p:cNvSpPr/>
          <p:nvPr/>
        </p:nvSpPr>
        <p:spPr>
          <a:xfrm>
            <a:off x="1284982" y="64328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1284982" y="80584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1284982" y="48072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1284982" y="42611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0" name="Shape 220"/>
          <p:cNvSpPr/>
          <p:nvPr/>
        </p:nvSpPr>
        <p:spPr>
          <a:xfrm>
            <a:off x="1284982" y="318169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1284982" y="3721447"/>
            <a:ext cx="251718" cy="26600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